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</p:sldIdLst>
  <p:sldSz cx="6858000" cy="12192000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CCCCFF"/>
    <a:srgbClr val="FF9966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6" autoAdjust="0"/>
    <p:restoredTop sz="94660"/>
  </p:normalViewPr>
  <p:slideViewPr>
    <p:cSldViewPr snapToGrid="0">
      <p:cViewPr>
        <p:scale>
          <a:sx n="50" d="100"/>
          <a:sy n="50" d="100"/>
        </p:scale>
        <p:origin x="1005" y="-20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24316-B496-44A2-8FB7-7375C883F6F3}" type="datetimeFigureOut">
              <a:rPr kumimoji="1" lang="ja-JP" altLang="en-US" smtClean="0"/>
              <a:t>2018/5/22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CC62E-0A6A-40D5-9EE6-7B990A0C7B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3336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24316-B496-44A2-8FB7-7375C883F6F3}" type="datetimeFigureOut">
              <a:rPr kumimoji="1" lang="ja-JP" altLang="en-US" smtClean="0"/>
              <a:t>2018/5/22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CC62E-0A6A-40D5-9EE6-7B990A0C7B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3688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24316-B496-44A2-8FB7-7375C883F6F3}" type="datetimeFigureOut">
              <a:rPr kumimoji="1" lang="ja-JP" altLang="en-US" smtClean="0"/>
              <a:t>2018/5/22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CC62E-0A6A-40D5-9EE6-7B990A0C7B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3709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24316-B496-44A2-8FB7-7375C883F6F3}" type="datetimeFigureOut">
              <a:rPr kumimoji="1" lang="ja-JP" altLang="en-US" smtClean="0"/>
              <a:t>2018/5/22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CC62E-0A6A-40D5-9EE6-7B990A0C7B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9769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24316-B496-44A2-8FB7-7375C883F6F3}" type="datetimeFigureOut">
              <a:rPr kumimoji="1" lang="ja-JP" altLang="en-US" smtClean="0"/>
              <a:t>2018/5/22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CC62E-0A6A-40D5-9EE6-7B990A0C7B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25578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24316-B496-44A2-8FB7-7375C883F6F3}" type="datetimeFigureOut">
              <a:rPr kumimoji="1" lang="ja-JP" altLang="en-US" smtClean="0"/>
              <a:t>2018/5/22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CC62E-0A6A-40D5-9EE6-7B990A0C7B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825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24316-B496-44A2-8FB7-7375C883F6F3}" type="datetimeFigureOut">
              <a:rPr kumimoji="1" lang="ja-JP" altLang="en-US" smtClean="0"/>
              <a:t>2018/5/22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CC62E-0A6A-40D5-9EE6-7B990A0C7B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99194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24316-B496-44A2-8FB7-7375C883F6F3}" type="datetimeFigureOut">
              <a:rPr kumimoji="1" lang="ja-JP" altLang="en-US" smtClean="0"/>
              <a:t>2018/5/22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CC62E-0A6A-40D5-9EE6-7B990A0C7B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600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24316-B496-44A2-8FB7-7375C883F6F3}" type="datetimeFigureOut">
              <a:rPr kumimoji="1" lang="ja-JP" altLang="en-US" smtClean="0"/>
              <a:t>2018/5/22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CC62E-0A6A-40D5-9EE6-7B990A0C7B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577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24316-B496-44A2-8FB7-7375C883F6F3}" type="datetimeFigureOut">
              <a:rPr kumimoji="1" lang="ja-JP" altLang="en-US" smtClean="0"/>
              <a:t>2018/5/22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CC62E-0A6A-40D5-9EE6-7B990A0C7B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7092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24316-B496-44A2-8FB7-7375C883F6F3}" type="datetimeFigureOut">
              <a:rPr kumimoji="1" lang="ja-JP" altLang="en-US" smtClean="0"/>
              <a:t>2018/5/22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CC62E-0A6A-40D5-9EE6-7B990A0C7B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2421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424316-B496-44A2-8FB7-7375C883F6F3}" type="datetimeFigureOut">
              <a:rPr kumimoji="1" lang="ja-JP" altLang="en-US" smtClean="0"/>
              <a:t>2018/5/22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3CC62E-0A6A-40D5-9EE6-7B990A0C7B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3277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フローチャート: 代替処理 2"/>
          <p:cNvSpPr/>
          <p:nvPr/>
        </p:nvSpPr>
        <p:spPr>
          <a:xfrm>
            <a:off x="80212" y="1272608"/>
            <a:ext cx="6681536" cy="1246002"/>
          </a:xfrm>
          <a:prstGeom prst="flowChartAlternateProcess">
            <a:avLst/>
          </a:prstGeom>
          <a:solidFill>
            <a:srgbClr val="92D050"/>
          </a:solidFill>
          <a:ln w="114300" cmpd="db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723814" y="1470060"/>
            <a:ext cx="553068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ja-JP" altLang="en-US" sz="3600" b="1" dirty="0">
                <a:solidFill>
                  <a:srgbClr val="FFFF00"/>
                </a:solidFill>
              </a:rPr>
              <a:t>企業訪問会　バスツアー</a:t>
            </a:r>
            <a:endParaRPr lang="en-US" altLang="ja-JP" sz="3600" b="1" dirty="0">
              <a:solidFill>
                <a:srgbClr val="FFFF00"/>
              </a:solidFill>
            </a:endParaRPr>
          </a:p>
          <a:p>
            <a:pPr algn="ctr"/>
            <a:r>
              <a:rPr lang="ja-JP" altLang="en-US" sz="2000" b="1" dirty="0">
                <a:solidFill>
                  <a:schemeClr val="bg1">
                    <a:lumMod val="9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～企業や研究内容のリアルを知るチャンス！！～</a:t>
            </a:r>
            <a:endParaRPr lang="en-US" altLang="ja-JP" sz="2000" b="1" dirty="0">
              <a:solidFill>
                <a:schemeClr val="bg1">
                  <a:lumMod val="9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" name="爆発 2 3"/>
          <p:cNvSpPr/>
          <p:nvPr/>
        </p:nvSpPr>
        <p:spPr>
          <a:xfrm>
            <a:off x="-106945" y="26983"/>
            <a:ext cx="3555999" cy="1703281"/>
          </a:xfrm>
          <a:prstGeom prst="irregularSeal2">
            <a:avLst/>
          </a:prstGeom>
          <a:solidFill>
            <a:srgbClr val="FF996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b="1" dirty="0" smtClean="0"/>
              <a:t>参加費</a:t>
            </a:r>
            <a:endParaRPr lang="en-US" altLang="ja-JP" b="1" dirty="0" smtClean="0"/>
          </a:p>
          <a:p>
            <a:pPr algn="ctr"/>
            <a:r>
              <a:rPr lang="ja-JP" altLang="en-US" sz="2400" b="1" dirty="0" smtClean="0"/>
              <a:t>無料</a:t>
            </a:r>
            <a:r>
              <a:rPr lang="ja-JP" altLang="en-US" b="1" dirty="0" smtClean="0"/>
              <a:t>！！</a:t>
            </a:r>
            <a:endParaRPr kumimoji="1" lang="en-US" altLang="ja-JP" b="1" dirty="0" smtClean="0"/>
          </a:p>
        </p:txBody>
      </p:sp>
      <p:sp>
        <p:nvSpPr>
          <p:cNvPr id="5" name="円形吹き出し 4"/>
          <p:cNvSpPr/>
          <p:nvPr/>
        </p:nvSpPr>
        <p:spPr>
          <a:xfrm>
            <a:off x="2385554" y="153987"/>
            <a:ext cx="2245895" cy="1013700"/>
          </a:xfrm>
          <a:prstGeom prst="wedgeEllipseCallout">
            <a:avLst>
              <a:gd name="adj1" fmla="val -41548"/>
              <a:gd name="adj2" fmla="val 67680"/>
            </a:avLst>
          </a:prstGeom>
          <a:solidFill>
            <a:srgbClr val="CCCC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 smtClean="0">
                <a:solidFill>
                  <a:schemeClr val="bg1"/>
                </a:solidFill>
              </a:rPr>
              <a:t>各日</a:t>
            </a:r>
            <a:endParaRPr kumimoji="1" lang="en-US" altLang="ja-JP" b="1" dirty="0" smtClean="0">
              <a:solidFill>
                <a:schemeClr val="bg1"/>
              </a:solidFill>
            </a:endParaRPr>
          </a:p>
          <a:p>
            <a:pPr algn="ctr"/>
            <a:r>
              <a:rPr kumimoji="1" lang="ja-JP" altLang="en-US" b="1" dirty="0" smtClean="0">
                <a:solidFill>
                  <a:srgbClr val="FF0000"/>
                </a:solidFill>
              </a:rPr>
              <a:t>先着２０名様</a:t>
            </a:r>
            <a:r>
              <a:rPr kumimoji="1" lang="ja-JP" altLang="en-US" b="1" dirty="0" smtClean="0">
                <a:solidFill>
                  <a:schemeClr val="bg1"/>
                </a:solidFill>
              </a:rPr>
              <a:t>限定</a:t>
            </a:r>
            <a:r>
              <a:rPr kumimoji="1" lang="ja-JP" altLang="en-US" dirty="0" smtClean="0">
                <a:solidFill>
                  <a:schemeClr val="bg1"/>
                </a:solidFill>
              </a:rPr>
              <a:t>！</a:t>
            </a:r>
            <a:endParaRPr kumimoji="1" lang="en-US" altLang="ja-JP" dirty="0" smtClean="0">
              <a:solidFill>
                <a:schemeClr val="bg1"/>
              </a:solidFill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72716" y="2589685"/>
            <a:ext cx="638475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 smtClean="0"/>
              <a:t>企業や研究機関を訪問し、</a:t>
            </a:r>
            <a:r>
              <a:rPr lang="ja-JP" altLang="en-US" sz="1400" dirty="0" smtClean="0"/>
              <a:t>仕事内容や研究内容、またインターンシップ情報などを、直接社員や研究員の方から聞くことができます。</a:t>
            </a:r>
            <a:endParaRPr kumimoji="1" lang="en-US" altLang="ja-JP" sz="1400" dirty="0" smtClean="0"/>
          </a:p>
          <a:p>
            <a:r>
              <a:rPr lang="ja-JP" altLang="en-US" sz="1400" dirty="0" smtClean="0"/>
              <a:t>昨年度から実施し、このバスツアーをきっかけに、インターンシップや</a:t>
            </a:r>
            <a:r>
              <a:rPr kumimoji="1" lang="ja-JP" altLang="en-US" sz="1400" dirty="0" smtClean="0"/>
              <a:t>就職活動につながった参加者もいます。</a:t>
            </a:r>
            <a:endParaRPr kumimoji="1" lang="en-US" altLang="ja-JP" sz="1400" dirty="0" smtClean="0"/>
          </a:p>
          <a:p>
            <a:r>
              <a:rPr kumimoji="1" lang="ja-JP" altLang="en-US" sz="1400" dirty="0" smtClean="0"/>
              <a:t>自身の視野を広げ、企業や研究所のリアルを知る絶好のチャンスです！</a:t>
            </a:r>
            <a:endParaRPr kumimoji="1" lang="en-US" altLang="ja-JP" sz="1400" dirty="0" smtClean="0"/>
          </a:p>
        </p:txBody>
      </p:sp>
      <p:sp>
        <p:nvSpPr>
          <p:cNvPr id="7" name="雲形吹き出し 6"/>
          <p:cNvSpPr/>
          <p:nvPr/>
        </p:nvSpPr>
        <p:spPr>
          <a:xfrm>
            <a:off x="4546829" y="310946"/>
            <a:ext cx="2101516" cy="842926"/>
          </a:xfrm>
          <a:prstGeom prst="cloudCallout">
            <a:avLst>
              <a:gd name="adj1" fmla="val -28833"/>
              <a:gd name="adj2" fmla="val 85261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 smtClean="0">
                <a:solidFill>
                  <a:schemeClr val="tx1"/>
                </a:solidFill>
              </a:rPr>
              <a:t>両コース</a:t>
            </a:r>
            <a:endParaRPr lang="en-US" altLang="ja-JP" dirty="0" smtClean="0">
              <a:solidFill>
                <a:schemeClr val="tx1"/>
              </a:solidFill>
            </a:endParaRPr>
          </a:p>
          <a:p>
            <a:pPr algn="ctr"/>
            <a:r>
              <a:rPr lang="ja-JP" altLang="en-US" dirty="0" smtClean="0">
                <a:solidFill>
                  <a:schemeClr val="tx1"/>
                </a:solidFill>
              </a:rPr>
              <a:t>参加可能！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8" name="グループ化 7"/>
          <p:cNvGrpSpPr/>
          <p:nvPr/>
        </p:nvGrpSpPr>
        <p:grpSpPr>
          <a:xfrm>
            <a:off x="251551" y="3902410"/>
            <a:ext cx="6442696" cy="2616101"/>
            <a:chOff x="222664" y="4125553"/>
            <a:chExt cx="6442696" cy="2616101"/>
          </a:xfrm>
        </p:grpSpPr>
        <p:sp>
          <p:nvSpPr>
            <p:cNvPr id="15" name="角丸四角形 14"/>
            <p:cNvSpPr/>
            <p:nvPr/>
          </p:nvSpPr>
          <p:spPr>
            <a:xfrm>
              <a:off x="222664" y="4159124"/>
              <a:ext cx="6384756" cy="2534653"/>
            </a:xfrm>
            <a:prstGeom prst="roundRect">
              <a:avLst/>
            </a:prstGeom>
            <a:solidFill>
              <a:srgbClr val="FFFFCC"/>
            </a:solidFill>
            <a:ln w="63500">
              <a:solidFill>
                <a:srgbClr val="FFC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" name="テキスト ボックス 16"/>
            <p:cNvSpPr txBox="1"/>
            <p:nvPr/>
          </p:nvSpPr>
          <p:spPr>
            <a:xfrm>
              <a:off x="318751" y="4125553"/>
              <a:ext cx="6346609" cy="26161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 smtClean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日時：　</a:t>
              </a:r>
              <a:r>
                <a:rPr kumimoji="1" lang="ja-JP" altLang="en-US" sz="2000" b="1" dirty="0" smtClean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６月２１日（木）</a:t>
              </a:r>
              <a:r>
                <a:rPr lang="ja-JP" altLang="en-US" sz="2000" b="1" dirty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８</a:t>
              </a:r>
              <a:r>
                <a:rPr lang="ja-JP" altLang="en-US" sz="2000" b="1" dirty="0" smtClean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：４５～</a:t>
              </a:r>
              <a:r>
                <a:rPr lang="ja-JP" altLang="en-US" dirty="0" smtClean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（８：３５集合）</a:t>
              </a:r>
              <a:endParaRPr lang="en-US" altLang="ja-JP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r>
                <a:rPr lang="ja-JP" altLang="en-US" dirty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　</a:t>
              </a:r>
              <a:r>
                <a:rPr lang="ja-JP" altLang="en-US" dirty="0" smtClean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　　　　　　　　　　　　</a:t>
              </a:r>
              <a:r>
                <a:rPr lang="en-US" altLang="ja-JP" sz="1400" dirty="0" smtClean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※</a:t>
              </a:r>
              <a:r>
                <a:rPr lang="ja-JP" altLang="en-US" sz="1400" dirty="0" smtClean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１７：４５頃筑波大学到着予定</a:t>
              </a:r>
              <a:endParaRPr lang="en-US" altLang="ja-JP" sz="14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r>
                <a:rPr lang="ja-JP" altLang="en-US" dirty="0" smtClean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訪問先：　</a:t>
              </a:r>
              <a:endParaRPr lang="en-US" altLang="ja-JP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r>
                <a:rPr lang="en-US" altLang="ja-JP" b="1" dirty="0" smtClean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 &lt;</a:t>
              </a:r>
              <a:r>
                <a:rPr lang="ja-JP" altLang="en-US" b="1" dirty="0" smtClean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午前</a:t>
              </a:r>
              <a:r>
                <a:rPr lang="en-US" altLang="ja-JP" b="1" dirty="0" smtClean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&gt;</a:t>
              </a:r>
              <a:r>
                <a:rPr lang="ja-JP" altLang="en-US" b="1" dirty="0" smtClean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国立研究開発法人農業・食品産業技術総合研究</a:t>
              </a:r>
              <a:r>
                <a:rPr lang="ja-JP" altLang="en-US" b="1" dirty="0" smtClean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機構</a:t>
              </a:r>
              <a:endParaRPr lang="en-US" altLang="ja-JP" b="1" dirty="0" smtClean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r>
                <a:rPr lang="ja-JP" altLang="en-US" b="1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　</a:t>
              </a:r>
              <a:r>
                <a:rPr lang="ja-JP" altLang="en-US" b="1" dirty="0" smtClean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　　（農研機構）</a:t>
              </a:r>
              <a:endParaRPr lang="en-US" altLang="ja-JP" b="1" dirty="0" smtClean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r>
                <a:rPr kumimoji="1" lang="en-US" altLang="ja-JP" b="1" dirty="0" smtClean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 &lt;</a:t>
              </a:r>
              <a:r>
                <a:rPr kumimoji="1" lang="ja-JP" altLang="en-US" b="1" dirty="0" smtClean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午後</a:t>
              </a:r>
              <a:r>
                <a:rPr kumimoji="1" lang="en-US" altLang="ja-JP" b="1" dirty="0" smtClean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&gt;</a:t>
              </a:r>
              <a:r>
                <a:rPr lang="ja-JP" altLang="ja-JP" b="1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日立化成株式</a:t>
              </a:r>
              <a:r>
                <a:rPr lang="ja-JP" altLang="ja-JP" b="1" dirty="0" smtClean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会社</a:t>
              </a:r>
              <a:r>
                <a:rPr lang="ja-JP" altLang="en-US" b="1" dirty="0" smtClean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　（</a:t>
              </a:r>
              <a:r>
                <a:rPr lang="ja-JP" altLang="ja-JP" b="1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下館事業所（五所宮</a:t>
              </a:r>
              <a:r>
                <a:rPr lang="ja-JP" altLang="ja-JP" b="1" dirty="0" smtClean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）</a:t>
              </a:r>
              <a:r>
                <a:rPr lang="ja-JP" altLang="en-US" b="1" dirty="0" smtClean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）</a:t>
              </a:r>
              <a:endParaRPr lang="en-US" altLang="ja-JP" b="1" dirty="0" smtClean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r>
                <a:rPr lang="ja-JP" altLang="en-US" dirty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　</a:t>
              </a:r>
              <a:r>
                <a:rPr lang="ja-JP" altLang="en-US" dirty="0" smtClean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　　　</a:t>
              </a:r>
              <a:r>
                <a:rPr lang="en-US" altLang="ja-JP" sz="1600" dirty="0" smtClean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※</a:t>
              </a:r>
              <a:r>
                <a:rPr lang="ja-JP" altLang="en-US" sz="1600" dirty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日立</a:t>
              </a:r>
              <a:r>
                <a:rPr lang="ja-JP" altLang="en-US" sz="1600" dirty="0" smtClean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化成にて昼食予定。</a:t>
              </a:r>
              <a:r>
                <a:rPr lang="ja-JP" altLang="en-US" sz="1600" u="sng" dirty="0" smtClean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昼食代実費負担</a:t>
              </a:r>
              <a:r>
                <a:rPr lang="ja-JP" altLang="en-US" sz="1600" dirty="0" smtClean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。</a:t>
              </a:r>
              <a:endParaRPr lang="en-US" altLang="ja-JP" sz="16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r>
                <a:rPr kumimoji="1" lang="ja-JP" altLang="en-US" dirty="0" smtClean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集合：　筑波大学本部棟　（貸切バスで移動）</a:t>
              </a:r>
              <a:endParaRPr kumimoji="1" lang="en-US" altLang="ja-JP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r>
                <a:rPr kumimoji="1" lang="ja-JP" altLang="en-US" dirty="0" smtClean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対象：　理系大学院生　</a:t>
              </a:r>
              <a:r>
                <a:rPr kumimoji="1" lang="en-US" altLang="ja-JP" sz="1400" dirty="0" smtClean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※</a:t>
              </a:r>
              <a:r>
                <a:rPr kumimoji="1" lang="ja-JP" altLang="en-US" sz="1400" dirty="0" smtClean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文系学生はお問い合わせください。</a:t>
              </a:r>
              <a:endParaRPr kumimoji="1"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grpSp>
        <p:nvGrpSpPr>
          <p:cNvPr id="9" name="グループ化 8"/>
          <p:cNvGrpSpPr/>
          <p:nvPr/>
        </p:nvGrpSpPr>
        <p:grpSpPr>
          <a:xfrm>
            <a:off x="251551" y="6569874"/>
            <a:ext cx="6564520" cy="2456885"/>
            <a:chOff x="256676" y="6747264"/>
            <a:chExt cx="6564520" cy="2345535"/>
          </a:xfrm>
        </p:grpSpPr>
        <p:sp>
          <p:nvSpPr>
            <p:cNvPr id="18" name="角丸四角形 17"/>
            <p:cNvSpPr/>
            <p:nvPr/>
          </p:nvSpPr>
          <p:spPr>
            <a:xfrm>
              <a:off x="256676" y="6747264"/>
              <a:ext cx="6384756" cy="2345535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63500">
              <a:solidFill>
                <a:srgbClr val="0070C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" name="テキスト ボックス 18"/>
            <p:cNvSpPr txBox="1"/>
            <p:nvPr/>
          </p:nvSpPr>
          <p:spPr>
            <a:xfrm>
              <a:off x="347949" y="6807178"/>
              <a:ext cx="6473247" cy="22330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 smtClean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日時：　</a:t>
              </a:r>
              <a:r>
                <a:rPr kumimoji="1" lang="ja-JP" altLang="en-US" sz="2000" b="1" dirty="0" smtClean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６月２６日（火）</a:t>
              </a:r>
              <a:r>
                <a:rPr lang="ja-JP" altLang="en-US" sz="2000" b="1" dirty="0" smtClean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９：４０～</a:t>
              </a:r>
              <a:r>
                <a:rPr lang="ja-JP" altLang="en-US" dirty="0" smtClean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（９：３０集合）</a:t>
              </a:r>
              <a:endParaRPr lang="en-US" altLang="ja-JP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r>
                <a:rPr lang="ja-JP" altLang="en-US" sz="1400" dirty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　</a:t>
              </a:r>
              <a:r>
                <a:rPr lang="ja-JP" altLang="en-US" sz="1400" dirty="0" smtClean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　　　　　　　　　　　　　　　　</a:t>
              </a:r>
              <a:r>
                <a:rPr lang="en-US" altLang="ja-JP" sz="1400" dirty="0" smtClean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※</a:t>
              </a:r>
              <a:r>
                <a:rPr lang="ja-JP" altLang="en-US" sz="1400" dirty="0" smtClean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１６：３０頃筑波大学到着予定</a:t>
              </a:r>
              <a:endParaRPr lang="en-US" altLang="ja-JP" sz="14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r>
                <a:rPr lang="ja-JP" altLang="en-US" dirty="0" smtClean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訪問先：　</a:t>
              </a:r>
              <a:endParaRPr lang="en-US" altLang="ja-JP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r>
                <a:rPr lang="en-US" altLang="ja-JP" b="1" dirty="0" smtClean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 &lt;</a:t>
              </a:r>
              <a:r>
                <a:rPr lang="ja-JP" altLang="en-US" b="1" dirty="0" smtClean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午前</a:t>
              </a:r>
              <a:r>
                <a:rPr lang="en-US" altLang="ja-JP" b="1" dirty="0" smtClean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&gt;</a:t>
              </a:r>
              <a:r>
                <a:rPr lang="ja-JP" altLang="en-US" b="1" dirty="0" smtClean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ＮＴＴｱｸｾｽｻｰﾋﾞｽｼｽﾃﾑ研究所（筑波研究開発センタ）</a:t>
              </a:r>
              <a:endParaRPr lang="en-US" altLang="ja-JP" b="1" dirty="0" smtClean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r>
                <a:rPr kumimoji="1" lang="en-US" altLang="ja-JP" b="1" dirty="0" smtClean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 &lt;</a:t>
              </a:r>
              <a:r>
                <a:rPr kumimoji="1" lang="ja-JP" altLang="en-US" b="1" dirty="0" smtClean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午後</a:t>
              </a:r>
              <a:r>
                <a:rPr kumimoji="1" lang="en-US" altLang="ja-JP" b="1" dirty="0" smtClean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&gt;</a:t>
              </a:r>
              <a:r>
                <a:rPr lang="zh-TW" altLang="en-US" b="1" dirty="0" smtClean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一般財団法人電力中央研究所</a:t>
              </a:r>
              <a:r>
                <a:rPr lang="ja-JP" altLang="en-US" b="1" dirty="0" smtClean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　（我孫子地区）</a:t>
              </a:r>
              <a:endParaRPr lang="en-US" altLang="ja-JP" b="1" dirty="0" smtClean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r>
                <a:rPr lang="ja-JP" altLang="en-US" dirty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　</a:t>
              </a:r>
              <a:r>
                <a:rPr lang="ja-JP" altLang="en-US" dirty="0" smtClean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　　　</a:t>
              </a:r>
              <a:r>
                <a:rPr lang="en-US" altLang="ja-JP" sz="1600" dirty="0" smtClean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※</a:t>
              </a:r>
              <a:r>
                <a:rPr lang="ja-JP" altLang="en-US" sz="1600" dirty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電中研</a:t>
              </a:r>
              <a:r>
                <a:rPr lang="ja-JP" altLang="en-US" sz="1600" dirty="0" smtClean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にて昼食予定。</a:t>
              </a:r>
              <a:r>
                <a:rPr lang="ja-JP" altLang="en-US" sz="1600" u="sng" dirty="0" smtClean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昼食代実費負担</a:t>
              </a:r>
              <a:r>
                <a:rPr lang="ja-JP" altLang="en-US" sz="1600" dirty="0" smtClean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。</a:t>
              </a:r>
              <a:endParaRPr lang="en-US" altLang="ja-JP" sz="16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r>
                <a:rPr kumimoji="1" lang="ja-JP" altLang="en-US" dirty="0" smtClean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集合：　筑波大学本部棟　（貸切バスで移動）</a:t>
              </a:r>
              <a:endParaRPr kumimoji="1" lang="en-US" altLang="ja-JP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r>
                <a:rPr kumimoji="1" lang="ja-JP" altLang="en-US" dirty="0" smtClean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対象：　理系大学院生　</a:t>
              </a:r>
              <a:r>
                <a:rPr kumimoji="1" lang="en-US" altLang="ja-JP" sz="1400" dirty="0" smtClean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※</a:t>
              </a:r>
              <a:r>
                <a:rPr kumimoji="1" lang="ja-JP" altLang="en-US" sz="1400" dirty="0" smtClean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文系学生はお問い合わせください。</a:t>
              </a:r>
              <a:endParaRPr kumimoji="1"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pic>
        <p:nvPicPr>
          <p:cNvPr id="20" name="図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524" y="10954923"/>
            <a:ext cx="1491165" cy="1128572"/>
          </a:xfrm>
          <a:prstGeom prst="rect">
            <a:avLst/>
          </a:prstGeom>
        </p:spPr>
      </p:pic>
      <p:sp>
        <p:nvSpPr>
          <p:cNvPr id="21" name="正方形/長方形 20"/>
          <p:cNvSpPr/>
          <p:nvPr/>
        </p:nvSpPr>
        <p:spPr>
          <a:xfrm>
            <a:off x="264628" y="9421081"/>
            <a:ext cx="5029266" cy="1680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3305" tIns="31652" rIns="63305" bIns="3165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ja-JP" altLang="en-US" sz="1600" b="1" dirty="0" smtClean="0">
                <a:solidFill>
                  <a:schemeClr val="tx2">
                    <a:lumMod val="7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メイリオ" panose="020B0604030504040204" pitchFamily="50" charset="-128"/>
              </a:rPr>
              <a:t>▼申し込み方法</a:t>
            </a:r>
            <a:endParaRPr lang="en-US" altLang="ja-JP" sz="1600" b="1" dirty="0" smtClean="0">
              <a:solidFill>
                <a:schemeClr val="tx2">
                  <a:lumMod val="7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メイリオ" panose="020B0604030504040204" pitchFamily="50" charset="-128"/>
            </a:endParaRPr>
          </a:p>
          <a:p>
            <a:endParaRPr lang="ja-JP" altLang="en-US" sz="500" dirty="0" smtClean="0">
              <a:solidFill>
                <a:schemeClr val="tx2">
                  <a:lumMod val="7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1400" dirty="0">
                <a:solidFill>
                  <a:schemeClr val="tx2">
                    <a:lumMod val="7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メイリオ" panose="020B0604030504040204" pitchFamily="50" charset="-128"/>
              </a:rPr>
              <a:t>筑波大学キャリアサポート部門・就職課ＨＰ</a:t>
            </a:r>
          </a:p>
          <a:p>
            <a:r>
              <a:rPr lang="ja-JP" altLang="en-US" sz="1400" dirty="0">
                <a:solidFill>
                  <a:schemeClr val="tx2">
                    <a:lumMod val="7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メイリオ" panose="020B0604030504040204" pitchFamily="50" charset="-128"/>
              </a:rPr>
              <a:t>「ガイダンス・模擬試験申請登録」から参加登録</a:t>
            </a:r>
          </a:p>
          <a:p>
            <a:r>
              <a:rPr lang="en-US" altLang="ja-JP" sz="1400" dirty="0">
                <a:solidFill>
                  <a:schemeClr val="tx2">
                    <a:lumMod val="7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メイリオ" panose="020B0604030504040204" pitchFamily="50" charset="-128"/>
              </a:rPr>
              <a:t>http://syushoku.sec.tsukuba.ac.jp/career</a:t>
            </a:r>
          </a:p>
          <a:p>
            <a:r>
              <a:rPr lang="ja-JP" altLang="en-US" b="1" u="sng" dirty="0" smtClean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メイリオ" panose="020B0604030504040204" pitchFamily="50" charset="-128"/>
              </a:rPr>
              <a:t>　</a:t>
            </a:r>
            <a:r>
              <a:rPr lang="en-US" altLang="ja-JP" b="1" u="sng" dirty="0" smtClean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メイリオ" panose="020B0604030504040204" pitchFamily="50" charset="-128"/>
              </a:rPr>
              <a:t>※</a:t>
            </a:r>
            <a:r>
              <a:rPr lang="ja-JP" altLang="en-US" b="1" u="sng" dirty="0" smtClean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メイリオ" panose="020B0604030504040204" pitchFamily="50" charset="-128"/>
              </a:rPr>
              <a:t>募集</a:t>
            </a:r>
            <a:r>
              <a:rPr lang="ja-JP" altLang="en-US" b="1" u="sng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メイリオ" panose="020B0604030504040204" pitchFamily="50" charset="-128"/>
              </a:rPr>
              <a:t>期間</a:t>
            </a:r>
            <a:r>
              <a:rPr lang="ja-JP" altLang="en-US" b="1" u="sng" dirty="0" smtClean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メイリオ" panose="020B0604030504040204" pitchFamily="50" charset="-128"/>
              </a:rPr>
              <a:t>　</a:t>
            </a:r>
            <a:r>
              <a:rPr lang="en-US" altLang="ja-JP" b="1" u="sng" dirty="0" smtClean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メイリオ" panose="020B0604030504040204" pitchFamily="50" charset="-128"/>
              </a:rPr>
              <a:t>5/2</a:t>
            </a:r>
            <a:r>
              <a:rPr lang="en-US" altLang="ja-JP" b="1" u="sng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メイリオ" panose="020B0604030504040204" pitchFamily="50" charset="-128"/>
              </a:rPr>
              <a:t>2</a:t>
            </a:r>
            <a:r>
              <a:rPr lang="ja-JP" altLang="en-US" b="1" u="sng" dirty="0" smtClean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メイリオ" panose="020B0604030504040204" pitchFamily="50" charset="-128"/>
              </a:rPr>
              <a:t>（</a:t>
            </a:r>
            <a:r>
              <a:rPr lang="ja-JP" altLang="en-US" b="1" u="sng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メイリオ" panose="020B0604030504040204" pitchFamily="50" charset="-128"/>
              </a:rPr>
              <a:t>火</a:t>
            </a:r>
            <a:r>
              <a:rPr lang="ja-JP" altLang="en-US" b="1" u="sng" dirty="0" smtClean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メイリオ" panose="020B0604030504040204" pitchFamily="50" charset="-128"/>
              </a:rPr>
              <a:t>）～</a:t>
            </a:r>
            <a:r>
              <a:rPr lang="en-US" altLang="ja-JP" b="1" u="sng" dirty="0" smtClean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メイリオ" panose="020B0604030504040204" pitchFamily="50" charset="-128"/>
              </a:rPr>
              <a:t>6/12</a:t>
            </a:r>
            <a:r>
              <a:rPr lang="ja-JP" altLang="en-US" b="1" u="sng" dirty="0" smtClean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メイリオ" panose="020B0604030504040204" pitchFamily="50" charset="-128"/>
              </a:rPr>
              <a:t>（火）</a:t>
            </a:r>
            <a:endParaRPr lang="en-US" altLang="ja-JP" b="1" u="sng" dirty="0" smtClean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1400" dirty="0">
                <a:solidFill>
                  <a:schemeClr val="tx2">
                    <a:lumMod val="7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メイリオ" panose="020B0604030504040204" pitchFamily="50" charset="-128"/>
              </a:rPr>
              <a:t>　</a:t>
            </a:r>
            <a:r>
              <a:rPr lang="en-US" altLang="ja-JP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メイリオ" panose="020B0604030504040204" pitchFamily="50" charset="-128"/>
              </a:rPr>
              <a:t>※</a:t>
            </a:r>
            <a:r>
              <a:rPr lang="ja-JP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メイリオ" panose="020B0604030504040204" pitchFamily="50" charset="-128"/>
              </a:rPr>
              <a:t>バス及び研究所の定員の関係で両日ともに</a:t>
            </a:r>
            <a:r>
              <a:rPr lang="ja-JP" altLang="en-US" sz="1400" b="1" dirty="0" smtClean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メイリオ" panose="020B0604030504040204" pitchFamily="50" charset="-128"/>
              </a:rPr>
              <a:t>先着２０名</a:t>
            </a:r>
            <a:r>
              <a:rPr lang="ja-JP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メイリオ" panose="020B0604030504040204" pitchFamily="50" charset="-128"/>
              </a:rPr>
              <a:t>まで。</a:t>
            </a:r>
            <a:endParaRPr lang="zh-TW" altLang="en-US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2" name="正方形/長方形 21"/>
          <p:cNvSpPr/>
          <p:nvPr/>
        </p:nvSpPr>
        <p:spPr>
          <a:xfrm>
            <a:off x="1922839" y="11615069"/>
            <a:ext cx="4890918" cy="4797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3305" tIns="31652" rIns="63305" bIns="3165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ja-JP" altLang="en-US" sz="1200" dirty="0" smtClean="0">
                <a:solidFill>
                  <a:schemeClr val="tx2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問合せ先 </a:t>
            </a:r>
            <a:r>
              <a:rPr lang="en-US" altLang="ja-JP" sz="1200" dirty="0" smtClean="0">
                <a:solidFill>
                  <a:schemeClr val="tx2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: </a:t>
            </a:r>
            <a:r>
              <a:rPr lang="ja-JP" altLang="en-US" sz="1200" dirty="0" smtClean="0">
                <a:solidFill>
                  <a:schemeClr val="tx2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筑波大学 ﾀﾞｲﾊﾞｰｼﾃｨ･ｱｸｾｼﾋﾞﾘﾃｨ･ｷｬﾘｱｾﾝﾀｰ</a:t>
            </a:r>
            <a:r>
              <a:rPr lang="ja-JP" altLang="en-US" sz="900" dirty="0" smtClean="0">
                <a:solidFill>
                  <a:schemeClr val="tx2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（担当：三浦・大園）</a:t>
            </a:r>
          </a:p>
          <a:p>
            <a:r>
              <a:rPr lang="ja-JP" altLang="en-US" sz="1200" dirty="0" smtClean="0">
                <a:solidFill>
                  <a:schemeClr val="tx2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電話：</a:t>
            </a:r>
            <a:r>
              <a:rPr lang="en-US" altLang="ja-JP" sz="1200" dirty="0" smtClean="0">
                <a:solidFill>
                  <a:schemeClr val="tx2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029-853-8503</a:t>
            </a:r>
            <a:r>
              <a:rPr lang="ja-JP" altLang="en-US" sz="1200" dirty="0" smtClean="0">
                <a:solidFill>
                  <a:schemeClr val="tx2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　</a:t>
            </a:r>
            <a:r>
              <a:rPr lang="en-US" altLang="ja-JP" sz="1200" dirty="0" smtClean="0">
                <a:solidFill>
                  <a:schemeClr val="tx2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E-mail</a:t>
            </a:r>
            <a:r>
              <a:rPr lang="ja-JP" altLang="en-US" sz="1200" dirty="0" smtClean="0">
                <a:solidFill>
                  <a:schemeClr val="tx2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 </a:t>
            </a:r>
            <a:r>
              <a:rPr lang="en-US" altLang="ja-JP" sz="1200" dirty="0" smtClean="0">
                <a:solidFill>
                  <a:schemeClr val="tx2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: career@un.tsukuba.ac.jp</a:t>
            </a:r>
          </a:p>
          <a:p>
            <a:endParaRPr lang="en-US" altLang="ja-JP" sz="1400" dirty="0" smtClean="0">
              <a:solidFill>
                <a:schemeClr val="tx2">
                  <a:lumMod val="7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3" name="正方形/長方形 22"/>
          <p:cNvSpPr/>
          <p:nvPr/>
        </p:nvSpPr>
        <p:spPr>
          <a:xfrm>
            <a:off x="2245830" y="11054163"/>
            <a:ext cx="41549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schemeClr val="tx2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※</a:t>
            </a:r>
            <a:r>
              <a:rPr lang="ja-JP" altLang="en-US" sz="1200" dirty="0">
                <a:solidFill>
                  <a:schemeClr val="tx2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訪問する企業は</a:t>
            </a:r>
            <a:r>
              <a:rPr lang="ja-JP" altLang="en-US" sz="1200" dirty="0">
                <a:solidFill>
                  <a:srgbClr val="7030A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産学協働イノベーション人材育成協</a:t>
            </a:r>
            <a:r>
              <a:rPr lang="ja-JP" altLang="en-US" sz="1200" dirty="0" smtClean="0">
                <a:solidFill>
                  <a:srgbClr val="7030A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議会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及び</a:t>
            </a:r>
            <a:r>
              <a:rPr lang="ja-JP" altLang="en-US" sz="1200" dirty="0" smtClean="0">
                <a:solidFill>
                  <a:srgbClr val="7030A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つくば女性研究者支援協議会</a:t>
            </a:r>
            <a:r>
              <a:rPr lang="ja-JP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に登録</a:t>
            </a:r>
            <a:r>
              <a:rPr lang="ja-JP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しています。</a:t>
            </a:r>
            <a:endParaRPr lang="ja-JP" altLang="en-US" sz="1200" dirty="0"/>
          </a:p>
        </p:txBody>
      </p:sp>
      <p:pic>
        <p:nvPicPr>
          <p:cNvPr id="24" name="Picture 2" descr="\\Ehso27\就職課共通\逆求人\ポスター\QR_Code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4105" y="9790550"/>
            <a:ext cx="758735" cy="75873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28" name="図 27" descr="[フリーイラスト] 本とアイコン - GATAG｜フリー素材集 壱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287" y="9576896"/>
            <a:ext cx="1203081" cy="1378026"/>
          </a:xfrm>
          <a:prstGeom prst="rect">
            <a:avLst/>
          </a:prstGeom>
        </p:spPr>
      </p:pic>
      <p:sp>
        <p:nvSpPr>
          <p:cNvPr id="25" name="正方形/長方形 24"/>
          <p:cNvSpPr/>
          <p:nvPr/>
        </p:nvSpPr>
        <p:spPr>
          <a:xfrm>
            <a:off x="2992340" y="9102788"/>
            <a:ext cx="340846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 smtClean="0">
                <a:solidFill>
                  <a:schemeClr val="tx2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※</a:t>
            </a:r>
            <a:r>
              <a:rPr lang="ja-JP" altLang="en-US" sz="1200" dirty="0" smtClean="0">
                <a:solidFill>
                  <a:schemeClr val="tx2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詳しい行程は、申し込み後ご連絡いたします。</a:t>
            </a:r>
            <a:endParaRPr lang="ja-JP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943472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254</TotalTime>
  <Words>166</Words>
  <Application>Microsoft Office PowerPoint</Application>
  <PresentationFormat>ワイド画面</PresentationFormat>
  <Paragraphs>39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0" baseType="lpstr">
      <vt:lpstr>ＭＳ Ｐゴシック</vt:lpstr>
      <vt:lpstr>ＭＳ ゴシック</vt:lpstr>
      <vt:lpstr>メイリオ</vt:lpstr>
      <vt:lpstr>游ゴシック</vt:lpstr>
      <vt:lpstr>游ゴシック Light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三浦　博子</dc:creator>
  <cp:lastModifiedBy>三浦　博子</cp:lastModifiedBy>
  <cp:revision>17</cp:revision>
  <cp:lastPrinted>2018-05-21T03:08:25Z</cp:lastPrinted>
  <dcterms:created xsi:type="dcterms:W3CDTF">2018-05-21T00:55:50Z</dcterms:created>
  <dcterms:modified xsi:type="dcterms:W3CDTF">2018-05-22T03:04:52Z</dcterms:modified>
</cp:coreProperties>
</file>